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58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548680"/>
            <a:ext cx="8640960" cy="5616623"/>
          </a:xfrm>
        </p:spPr>
        <p:txBody>
          <a:bodyPr>
            <a:normAutofit/>
          </a:bodyPr>
          <a:lstStyle/>
          <a:p>
            <a:pPr marL="228600" indent="-40005">
              <a:lnSpc>
                <a:spcPct val="115000"/>
              </a:lnSpc>
            </a:pPr>
            <a:r>
              <a:rPr lang="ru-RU" sz="5400" b="1" dirty="0">
                <a:solidFill>
                  <a:srgbClr val="0070C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РАЗВИТИЕ ОРГАНИЗАЦИОННОЙ КУЛЬТУРЫ </a:t>
            </a:r>
            <a:r>
              <a:rPr lang="uk-UA" sz="5400" dirty="0">
                <a:solidFill>
                  <a:srgbClr val="0070C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uk-UA" sz="5400" dirty="0">
                <a:solidFill>
                  <a:srgbClr val="0070C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5400" b="1" dirty="0">
                <a:solidFill>
                  <a:srgbClr val="0070C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ОБРАЗОВАТЕЛЬНОГО УЧРЕЖДЕНИЯ</a:t>
            </a:r>
            <a:endParaRPr lang="uk-UA" sz="5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4636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19268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0070C0"/>
                </a:solidFill>
              </a:rPr>
              <a:t>Цель </a:t>
            </a:r>
            <a:r>
              <a:rPr lang="ru-RU" b="1" dirty="0" smtClean="0">
                <a:solidFill>
                  <a:srgbClr val="0070C0"/>
                </a:solidFill>
              </a:rPr>
              <a:t> семинара</a:t>
            </a:r>
            <a:r>
              <a:rPr lang="ru-RU" b="1" dirty="0"/>
              <a:t>:</a:t>
            </a:r>
            <a:r>
              <a:rPr lang="ru-RU" dirty="0"/>
              <a:t>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актуализация </a:t>
            </a:r>
            <a:r>
              <a:rPr lang="ru-RU" dirty="0"/>
              <a:t>значимости организационной культуры и ее </a:t>
            </a:r>
            <a:r>
              <a:rPr lang="ru-RU" dirty="0" smtClean="0"/>
              <a:t>влияния </a:t>
            </a:r>
            <a:r>
              <a:rPr lang="ru-RU" dirty="0"/>
              <a:t>на эффективность работы образовательного </a:t>
            </a:r>
            <a:r>
              <a:rPr lang="ru-RU" dirty="0" smtClean="0"/>
              <a:t>учреждения профессионального образования.</a:t>
            </a:r>
            <a:endParaRPr lang="ru-RU" dirty="0" smtClean="0"/>
          </a:p>
          <a:p>
            <a:pPr marL="0" indent="0" algn="just">
              <a:buNone/>
            </a:pPr>
            <a:endParaRPr lang="uk-UA" dirty="0"/>
          </a:p>
          <a:p>
            <a:pPr marL="0" indent="0">
              <a:buNone/>
            </a:pPr>
            <a:r>
              <a:rPr lang="ru-RU" b="1" dirty="0">
                <a:solidFill>
                  <a:srgbClr val="0070C0"/>
                </a:solidFill>
              </a:rPr>
              <a:t>Задачи </a:t>
            </a:r>
            <a:r>
              <a:rPr lang="ru-RU" b="1" dirty="0" smtClean="0">
                <a:solidFill>
                  <a:srgbClr val="0070C0"/>
                </a:solidFill>
              </a:rPr>
              <a:t>семинара</a:t>
            </a:r>
            <a:r>
              <a:rPr lang="ru-RU" b="1" dirty="0"/>
              <a:t>:</a:t>
            </a:r>
            <a:endParaRPr lang="uk-UA" dirty="0"/>
          </a:p>
          <a:p>
            <a:pPr lvl="0" algn="just"/>
            <a:r>
              <a:rPr lang="ru-RU" dirty="0"/>
              <a:t>у</a:t>
            </a:r>
            <a:r>
              <a:rPr lang="ru-RU" dirty="0" smtClean="0"/>
              <a:t>глубление </a:t>
            </a:r>
            <a:r>
              <a:rPr lang="ru-RU" dirty="0"/>
              <a:t>и систематизация знаний об организационной культуре образовательного </a:t>
            </a:r>
            <a:r>
              <a:rPr lang="ru-RU" dirty="0" smtClean="0"/>
              <a:t>учреждения;</a:t>
            </a:r>
            <a:endParaRPr lang="uk-UA" dirty="0"/>
          </a:p>
          <a:p>
            <a:pPr lvl="0" algn="just"/>
            <a:r>
              <a:rPr lang="ru-RU" dirty="0"/>
              <a:t>р</a:t>
            </a:r>
            <a:r>
              <a:rPr lang="ru-RU" dirty="0" smtClean="0"/>
              <a:t>асширение </a:t>
            </a:r>
            <a:r>
              <a:rPr lang="ru-RU" dirty="0"/>
              <a:t>представлений о влиянии организационной культуры на качество и эффективность работы образовательного </a:t>
            </a:r>
            <a:r>
              <a:rPr lang="ru-RU" dirty="0" smtClean="0"/>
              <a:t>учреждения;</a:t>
            </a:r>
            <a:endParaRPr lang="uk-UA" dirty="0"/>
          </a:p>
          <a:p>
            <a:pPr lvl="0" algn="just"/>
            <a:r>
              <a:rPr lang="ru-RU" dirty="0"/>
              <a:t>в</a:t>
            </a:r>
            <a:r>
              <a:rPr lang="ru-RU" dirty="0" smtClean="0"/>
              <a:t>несение </a:t>
            </a:r>
            <a:r>
              <a:rPr lang="ru-RU" dirty="0"/>
              <a:t>корректив в организационную культуру ОУ СПО с целью повышения эффективности работы.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805544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Содержательная составляющая</a:t>
            </a:r>
            <a:r>
              <a:rPr lang="ru-RU" dirty="0" smtClean="0"/>
              <a:t>: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24744"/>
            <a:ext cx="8712968" cy="6336704"/>
          </a:xfrm>
        </p:spPr>
        <p:txBody>
          <a:bodyPr>
            <a:normAutofit fontScale="55000" lnSpcReduction="20000"/>
          </a:bodyPr>
          <a:lstStyle/>
          <a:p>
            <a:pPr lvl="0"/>
            <a:endParaRPr lang="ru-RU" sz="3800" dirty="0" smtClean="0"/>
          </a:p>
          <a:p>
            <a:pPr lvl="0" algn="just"/>
            <a:r>
              <a:rPr lang="ru-RU" sz="3800" b="1" i="1" dirty="0"/>
              <a:t>Пашкова Н.В., </a:t>
            </a:r>
            <a:r>
              <a:rPr lang="ru-RU" sz="3800" dirty="0"/>
              <a:t>зав. кафедрой управления образованием и педагогики, кандидат </a:t>
            </a:r>
            <a:r>
              <a:rPr lang="ru-RU" sz="3800" dirty="0" err="1"/>
              <a:t>пед</a:t>
            </a:r>
            <a:r>
              <a:rPr lang="ru-RU" sz="3800" dirty="0"/>
              <a:t>. наук, </a:t>
            </a:r>
            <a:r>
              <a:rPr lang="ru-RU" sz="3800" dirty="0" smtClean="0"/>
              <a:t>доцент. </a:t>
            </a:r>
            <a:r>
              <a:rPr lang="ru-RU" sz="3800" i="1" dirty="0" smtClean="0">
                <a:solidFill>
                  <a:srgbClr val="0070C0"/>
                </a:solidFill>
              </a:rPr>
              <a:t>Сущность</a:t>
            </a:r>
            <a:r>
              <a:rPr lang="ru-RU" sz="3800" i="1" dirty="0">
                <a:solidFill>
                  <a:srgbClr val="0070C0"/>
                </a:solidFill>
              </a:rPr>
              <a:t>, компоненты организационной культуры образовательного </a:t>
            </a:r>
            <a:r>
              <a:rPr lang="ru-RU" sz="3800" i="1" dirty="0" smtClean="0">
                <a:solidFill>
                  <a:srgbClr val="0070C0"/>
                </a:solidFill>
              </a:rPr>
              <a:t>учреждения</a:t>
            </a:r>
            <a:r>
              <a:rPr lang="ru-RU" sz="3800" dirty="0" smtClean="0"/>
              <a:t>.</a:t>
            </a:r>
            <a:endParaRPr lang="uk-UA" sz="3800" dirty="0"/>
          </a:p>
          <a:p>
            <a:pPr lvl="0" algn="just"/>
            <a:r>
              <a:rPr lang="ru-RU" sz="3800" b="1" i="1" dirty="0"/>
              <a:t>Кожевникова И.И., </a:t>
            </a:r>
            <a:r>
              <a:rPr lang="ru-RU" sz="3800" dirty="0"/>
              <a:t>зав. кафедрой психологии, кандидат </a:t>
            </a:r>
            <a:r>
              <a:rPr lang="ru-RU" sz="3800" dirty="0" err="1"/>
              <a:t>пед</a:t>
            </a:r>
            <a:r>
              <a:rPr lang="ru-RU" sz="3800" dirty="0"/>
              <a:t>. наук, </a:t>
            </a:r>
            <a:r>
              <a:rPr lang="ru-RU" sz="3800" dirty="0" smtClean="0"/>
              <a:t>доцент </a:t>
            </a:r>
            <a:r>
              <a:rPr lang="ru-RU" sz="3800" i="1" dirty="0" smtClean="0">
                <a:solidFill>
                  <a:srgbClr val="0070C0"/>
                </a:solidFill>
              </a:rPr>
              <a:t>Организационная </a:t>
            </a:r>
            <a:r>
              <a:rPr lang="ru-RU" sz="3800" i="1" dirty="0">
                <a:solidFill>
                  <a:srgbClr val="0070C0"/>
                </a:solidFill>
              </a:rPr>
              <a:t>культура как фактор формирования имиджа образовательного </a:t>
            </a:r>
            <a:r>
              <a:rPr lang="ru-RU" sz="3800" i="1" dirty="0" smtClean="0">
                <a:solidFill>
                  <a:srgbClr val="0070C0"/>
                </a:solidFill>
              </a:rPr>
              <a:t>учреждения.</a:t>
            </a:r>
            <a:endParaRPr lang="uk-UA" sz="3800" i="1" dirty="0">
              <a:solidFill>
                <a:srgbClr val="0070C0"/>
              </a:solidFill>
            </a:endParaRPr>
          </a:p>
          <a:p>
            <a:pPr lvl="0" algn="just"/>
            <a:r>
              <a:rPr lang="ru-RU" sz="3800" b="1" i="1" dirty="0"/>
              <a:t>Заболотная М.Н., </a:t>
            </a:r>
            <a:r>
              <a:rPr lang="ru-RU" sz="3800" dirty="0"/>
              <a:t>заместитель директора по организационно-методической поддержке программ </a:t>
            </a:r>
            <a:r>
              <a:rPr lang="ru-RU" sz="3800" dirty="0" smtClean="0"/>
              <a:t>образования </a:t>
            </a:r>
            <a:r>
              <a:rPr lang="ru-RU" sz="3800" i="1" dirty="0" smtClean="0">
                <a:solidFill>
                  <a:srgbClr val="0070C0"/>
                </a:solidFill>
              </a:rPr>
              <a:t>Организация </a:t>
            </a:r>
            <a:r>
              <a:rPr lang="ru-RU" sz="3800" i="1" dirty="0">
                <a:solidFill>
                  <a:srgbClr val="0070C0"/>
                </a:solidFill>
              </a:rPr>
              <a:t>образовательной деятельности как элемент организационной культуры ОУ </a:t>
            </a:r>
            <a:r>
              <a:rPr lang="ru-RU" sz="3800" i="1" dirty="0" smtClean="0">
                <a:solidFill>
                  <a:srgbClr val="0070C0"/>
                </a:solidFill>
              </a:rPr>
              <a:t>СПО.</a:t>
            </a:r>
            <a:endParaRPr lang="uk-UA" sz="3800" i="1" dirty="0">
              <a:solidFill>
                <a:srgbClr val="0070C0"/>
              </a:solidFill>
            </a:endParaRPr>
          </a:p>
          <a:p>
            <a:pPr lvl="0" algn="just"/>
            <a:r>
              <a:rPr lang="ru-RU" sz="3800" b="1" i="1" dirty="0"/>
              <a:t>Алфимов Д.В., </a:t>
            </a:r>
            <a:r>
              <a:rPr lang="ru-RU" sz="3800" dirty="0"/>
              <a:t>директор высшего учебного заведения «Республиканский институт последипломного образования инженерно-педагогических работников», доктор </a:t>
            </a:r>
            <a:r>
              <a:rPr lang="ru-RU" sz="3800" dirty="0" err="1"/>
              <a:t>пед</a:t>
            </a:r>
            <a:r>
              <a:rPr lang="ru-RU" sz="3800" dirty="0"/>
              <a:t>. наук, </a:t>
            </a:r>
            <a:r>
              <a:rPr lang="ru-RU" sz="3800" dirty="0" smtClean="0"/>
              <a:t>профессор </a:t>
            </a:r>
            <a:r>
              <a:rPr lang="ru-RU" sz="3800" i="1" dirty="0" smtClean="0">
                <a:solidFill>
                  <a:srgbClr val="0070C0"/>
                </a:solidFill>
              </a:rPr>
              <a:t>Управленческая </a:t>
            </a:r>
            <a:r>
              <a:rPr lang="ru-RU" sz="3800" i="1" dirty="0">
                <a:solidFill>
                  <a:srgbClr val="0070C0"/>
                </a:solidFill>
              </a:rPr>
              <a:t>культура руководителя </a:t>
            </a:r>
            <a:r>
              <a:rPr lang="ru-RU" sz="3800" i="1" dirty="0" smtClean="0">
                <a:solidFill>
                  <a:srgbClr val="0070C0"/>
                </a:solidFill>
              </a:rPr>
              <a:t>организации</a:t>
            </a:r>
            <a:r>
              <a:rPr lang="ru-RU" sz="3800" i="1" dirty="0" smtClean="0"/>
              <a:t>.</a:t>
            </a:r>
            <a:endParaRPr lang="uk-UA" sz="3800" i="1" dirty="0"/>
          </a:p>
          <a:p>
            <a:pPr lvl="0" algn="just"/>
            <a:r>
              <a:rPr lang="ru-RU" sz="3800" b="1" i="1" dirty="0"/>
              <a:t>Коровка Е.А</a:t>
            </a:r>
            <a:r>
              <a:rPr lang="ru-RU" sz="3800" b="1" dirty="0"/>
              <a:t>., </a:t>
            </a:r>
            <a:r>
              <a:rPr lang="ru-RU" sz="3800" dirty="0"/>
              <a:t>первый заместитель директора по научно-педагогической работе РИПО ИПР, канд. физ.-мат. наук, </a:t>
            </a:r>
            <a:r>
              <a:rPr lang="ru-RU" sz="3800" dirty="0" smtClean="0"/>
              <a:t>доцент </a:t>
            </a:r>
            <a:r>
              <a:rPr lang="ru-RU" sz="3800" i="1" dirty="0" smtClean="0">
                <a:solidFill>
                  <a:srgbClr val="0070C0"/>
                </a:solidFill>
              </a:rPr>
              <a:t>Рекомендации </a:t>
            </a:r>
            <a:r>
              <a:rPr lang="ru-RU" sz="3800" i="1" dirty="0">
                <a:solidFill>
                  <a:srgbClr val="0070C0"/>
                </a:solidFill>
              </a:rPr>
              <a:t>по совершенствованию организационной культуры образовательной </a:t>
            </a:r>
            <a:r>
              <a:rPr lang="ru-RU" sz="3800" i="1" dirty="0" smtClean="0">
                <a:solidFill>
                  <a:srgbClr val="0070C0"/>
                </a:solidFill>
              </a:rPr>
              <a:t>организации</a:t>
            </a:r>
            <a:r>
              <a:rPr lang="ru-RU" sz="3800" dirty="0" smtClean="0"/>
              <a:t>.</a:t>
            </a:r>
            <a:endParaRPr lang="uk-UA" sz="3800" dirty="0"/>
          </a:p>
        </p:txBody>
      </p:sp>
    </p:spTree>
    <p:extLst>
      <p:ext uri="{BB962C8B-B14F-4D97-AF65-F5344CB8AC3E}">
        <p14:creationId xmlns:p14="http://schemas.microsoft.com/office/powerpoint/2010/main" val="276168611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188</Words>
  <Application>Microsoft Office PowerPoint</Application>
  <PresentationFormat>Экран (4:3)</PresentationFormat>
  <Paragraphs>15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Times New Roman</vt:lpstr>
      <vt:lpstr>Тема Office</vt:lpstr>
      <vt:lpstr>РАЗВИТИЕ ОРГАНИЗАЦИОННОЙ КУЛЬТУРЫ  ОБРАЗОВАТЕЛЬНОГО УЧРЕЖДЕНИЯ</vt:lpstr>
      <vt:lpstr>Презентация PowerPoint</vt:lpstr>
      <vt:lpstr>Содержательная составляющая: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ОРГАНИЗАЦИОННОЙ КУЛЬТУРЫ  ОБРАЗОВАТЕЛЬНОГО УЧРЕЖДЕНИЯ</dc:title>
  <dc:creator>Капитан Грэй</dc:creator>
  <cp:lastModifiedBy>1</cp:lastModifiedBy>
  <cp:revision>4</cp:revision>
  <dcterms:created xsi:type="dcterms:W3CDTF">2017-11-21T18:26:01Z</dcterms:created>
  <dcterms:modified xsi:type="dcterms:W3CDTF">2017-11-22T09:08:44Z</dcterms:modified>
</cp:coreProperties>
</file>